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</p:sldIdLst>
  <p:sldSz cy="5143500" cx="9144000"/>
  <p:notesSz cx="6858000" cy="9144000"/>
  <p:embeddedFontLst>
    <p:embeddedFont>
      <p:font typeface="Abril Fatface"/>
      <p:regular r:id="rId64"/>
    </p:embeddedFont>
    <p:embeddedFont>
      <p:font typeface="Libre Baskerville"/>
      <p:regular r:id="rId65"/>
      <p:bold r:id="rId66"/>
      <p:italic r:id="rId67"/>
    </p:embeddedFont>
    <p:embeddedFont>
      <p:font typeface="Fira Code"/>
      <p:regular r:id="rId68"/>
      <p:bold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D297316-09AC-4C19-9CD1-320855B5A358}">
  <a:tblStyle styleId="{9D297316-09AC-4C19-9CD1-320855B5A3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font" Target="fonts/AbrilFatface-regular.fntdata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font" Target="fonts/LibreBaskerville-bold.fntdata"/><Relationship Id="rId21" Type="http://schemas.openxmlformats.org/officeDocument/2006/relationships/slide" Target="slides/slide15.xml"/><Relationship Id="rId65" Type="http://schemas.openxmlformats.org/officeDocument/2006/relationships/font" Target="fonts/LibreBaskerville-regular.fntdata"/><Relationship Id="rId24" Type="http://schemas.openxmlformats.org/officeDocument/2006/relationships/slide" Target="slides/slide18.xml"/><Relationship Id="rId68" Type="http://schemas.openxmlformats.org/officeDocument/2006/relationships/font" Target="fonts/FiraCode-regular.fntdata"/><Relationship Id="rId23" Type="http://schemas.openxmlformats.org/officeDocument/2006/relationships/slide" Target="slides/slide17.xml"/><Relationship Id="rId67" Type="http://schemas.openxmlformats.org/officeDocument/2006/relationships/font" Target="fonts/LibreBaskerville-italic.fntdata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FiraCode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今天我们要讲的主要内容是第一个实验，实现一个流水线的RISCV处理器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3e56e570f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3e56e570f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e56e570f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3e56e570f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3e56e570f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3e56e570f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3e56e570f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3e56e570f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3e2b4f751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3e2b4f751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接下来是实验1的电路图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400cce46d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400cce46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实验1的cpu是一个5步流水线cpu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IF阶段取址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ID阶段Decode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EXE阶段执行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MEM阶段内存读写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WB阶段将寄存器的值写回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400cce46d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400cce46d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然后我们分指令类型来看一下这些指令在这个电路图中是怎么走的,有一些线我省略掉了，大家能看懂啥意思就行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首先是R型指令，比如add, sub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IF阶段拿到PC从ROM里面取指令，ID阶段，从RegFile拿到rs1, rs2两个寄存器的值，EXE阶段，这两个寄存器的值输入ALU，得到计算结果，MEM阶段不干啥，WB阶段将ALU结果写回rd寄存器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400cce46d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400cce46d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I</a:t>
            </a:r>
            <a:r>
              <a:rPr lang="zh-CN">
                <a:solidFill>
                  <a:schemeClr val="dk1"/>
                </a:solidFill>
              </a:rPr>
              <a:t>型指令的话分好几种，有计算的，有load, 还有Jalr指令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400cce46d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400cce46d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400cce46da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400cce46d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我们看一下jalr指令，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jalr这条指令会产生两个效果，一个是rd寄存器的值变成pc+4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一个是pc更新为rs1寄存器的值+offset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先来看一下</a:t>
            </a:r>
            <a:r>
              <a:rPr lang="zh-CN">
                <a:solidFill>
                  <a:schemeClr val="dk1"/>
                </a:solidFill>
              </a:rPr>
              <a:t>rd寄存器的值变成pc+4的过程，也就是红色的这条路径,IF阶段PC输入ID阶段，然后EXE阶段ALU计算PC+4,注意代码里面ALU有一个AP4运算，就是A+4,这里就是使得PC+4, WB阶段写回rd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第二个是pc更新为rs1寄存器的值+offset，这是绿色的这条路径，ID阶段有一个adder, 这个adder是更新jump地址的，两个输入，一个是offset, 一个来自这个多路选择器，如果是jalr指令会选择rs1寄存器的值，否则选择pc的值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317178d1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317178d1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主要任务是补全代码, 然后支持forwarding和predict-not-taken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400cce46d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400cce46d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然后还有S型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400cce46d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400cce46d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B型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400cce46d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400cce46d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J型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400cce46d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400cce46d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U型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400cce46da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400cce46d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U型指令，实现过程中如果对路径不清晰的可以看一下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565d783e3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565d783e3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在</a:t>
            </a:r>
            <a:r>
              <a:rPr lang="zh-CN"/>
              <a:t>流水线中有3种hazards, structure hazard, data hazard和control hazard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我们主要来看一下data hazard和control hazard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首先是data hazard。流水线的指令之间可能存在依赖关系，比如一条指令的源操作数依赖于前一条指令的计算结果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一个比较高效的处理方法是forwarding, 如果不满足forwarding的条件就进行stall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400cce46da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400cce46d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这是计组书里面对forwarding实现的一个电路图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将MEM阶段ALU的结果和WB阶段ALU或者Memoryload的结果forward给EXE阶段这个forwarding unit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400cce46da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400cce46da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这是计组书上给的一段伪代码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首先是判断MEM阶段是否需要forward给EXE阶段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这里的判断条件是, MEM阶段的指令会写寄存器，并且rd寄存器和EXE阶段寄存器的源操作数相同，并且rd寄存器不为0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55fc3273d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55fc3273d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然后</a:t>
            </a:r>
            <a:r>
              <a:rPr lang="zh-CN">
                <a:solidFill>
                  <a:schemeClr val="dk1"/>
                </a:solidFill>
              </a:rPr>
              <a:t>判断WB阶段是否需要forward给EXE阶段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这里的判断条件是, WB阶段的指令会写寄存器，并且rd寄存器和EXE阶段寄存器的源操作数相同，并且rd寄存器不为0，还有一个很重要的条件是MEM阶段不发生forwarding,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如果MEM阶段发生forwarding, 那么MEM阶段比WB阶段的指令是更新的，所以应该用MEM阶段的值，而不应该用WB阶段的旧值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3cc2286c4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3cc2286c4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和</a:t>
            </a:r>
            <a:r>
              <a:rPr lang="zh-CN"/>
              <a:t>计组书上不同的是，提供的实验代码中forwarding的判断是在ID阶段做的，EX阶段和MEM阶段forward 给ID阶段，相当于前移了一个阶段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3e2b4f751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3e2b4f751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ok 首先看一下提供的代码长啥样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5299bcbc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5299bcbc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forwarding的</a:t>
            </a:r>
            <a:r>
              <a:rPr lang="zh-CN"/>
              <a:t>多路选择器从EX阶段ALU前面移动到了ID阶段REGfile后面，对这几个信号我标了一下号，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前移一个阶段带来的一个问题是</a:t>
            </a:r>
            <a:r>
              <a:rPr lang="zh-CN"/>
              <a:t>多了一个信号源，因为左图WB forward回去的时候已经经过一个多路选择器判断写回的是ALU还是memory的值，但是右图因为前移一个阶段，没有经过多路选择器，所以这两个，ALU结果和MEM结果都需要拉回去，所以用这种做法，你在forwarding检测的时候，必须判断MEM阶段forward是一个ALU指令还是一个load指令，否则你不知道用2号还是3号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一个是regfile给的值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一个是EXE阶段ALU给的值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一个是MEM阶段ALU给的值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一个是MEM阶段memory给的值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5635bc6ae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5635bc6a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看一下forwarding单元的输出，多了一个load store forwarding,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如果你在ID阶段有一条store指令，EX阶段有一条load指令，并且二者的寄存器相同，那其实你也不需要stall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EX阶段的load指令下一个周期到了MEM阶段，得到结果后，可以forward给EX阶段的store指令， 3号多路选择器forwarding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当然为了支持store load forwarding, 你必须现在ID阶段让store指令不stall, 在EX阶段forwarding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400cce46da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400cce46da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如果不能forwarding, 还是要stall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stall的话就是IF阶段和ID阶段维持当前这条指令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要做的就是这三步 PC_EN置为false, 那么PC寄存器就不回更新，IF阶段就会维持当前指令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IF/ID流水线寄存器stall,那么ID阶段就会维持当前的指令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ID/EX流水线寄存器flush, 那么EX阶段就不会执行ID这段这条指令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5cb6d4902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5cb6d4902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在流水线中有3种hazards, structure hazard, data hazard和control hazard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我们主要来看一下data hazard和control hazard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首先是data hazard。流水线的指令之间可能存在依赖关系，比如一条指令的源操作数依赖于前一条指令的计算结果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一个比较高效的处理方法是forwarding, 如果不满足forwarding的条件就进行stall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3cc2286c4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3cc2286c4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除了data hazard, 还有一类control hazard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主要和分支指令相关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遇到了分支指令，你当前不知道next pc是啥，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可以选择冻结或者冲刷流水线，但是这样会浪费很多时间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400cce46da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400cce46da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</a:rPr>
              <a:t>遇到</a:t>
            </a:r>
            <a:r>
              <a:rPr lang="zh-CN">
                <a:solidFill>
                  <a:schemeClr val="dk1"/>
                </a:solidFill>
              </a:rPr>
              <a:t>分支指令，不知道是否跳转，不知道next pc是啥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>
                <a:solidFill>
                  <a:schemeClr val="dk1"/>
                </a:solidFill>
              </a:rPr>
              <a:t>那其实就可以预测branch prediction，预测成功就能节省很多时间，预测失败就回滚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分支预测</a:t>
            </a:r>
            <a:r>
              <a:rPr lang="zh-CN"/>
              <a:t>主要回答</a:t>
            </a:r>
            <a:r>
              <a:rPr lang="zh-CN"/>
              <a:t>两个问题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一个是预测方向，分支指令是否真的需要跳转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一个是预测地址，如果跳转，跳转的目标地址是什么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400cce46da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400cce46da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最简单的分支预测就是predict not taken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预测是否跳转，不跳转，不跳转也不用知道target, 就是执行下一条指令pc+4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我们好像啥也没干就是predict-not-taken了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所以之前也有同学问，如果是其他分支策略，应该怎么设计呢，比如predict-taken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400cce46d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400cce46d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如果predict-taken的策略，又应该如何设计架构呢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对于predict-taken的策略，依然需要回答前面提到的两个问题：跳不跳，跳到哪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对于跳不跳这个问题，predict-taken都是跳的，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跳到哪这个问题好像就无法解决了，因为需要在ID或者EX阶段才知道跳转地址，我在IF阶段怎么知道跳到哪呢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预测，在IF阶段预测跳转地址，这里加入了一个Branch Target Buffer的结构，还有一个Pattern history table,  pattern history table会决定是否跳转,这里都跳转，没啥用，Branch target buffer会存储branch指令的跳转地址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更多内容请见体系结构课程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400cce46da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400cce46da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当然，我们这个实验只实现简单的predict-not-taken策略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另一个问题就是，预测错误，如何回滚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Branch的结果我们在ID阶段知道，预测错误说明下一条指令是错误的，我们要把下一条指令flush掉，也就是flush IF/ID pipeline register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58346cd1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58346cd1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Ok讲完了之后，我们看一下代码，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实验里面把forwarding unit和branch prediction rollback都放到了hazard detection unit这一个单元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55fc3273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55fc3273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OK, </a:t>
            </a:r>
            <a:r>
              <a:rPr lang="zh-CN"/>
              <a:t>这个PPT的主要内容是以上这几个部分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首先是</a:t>
            </a:r>
            <a:r>
              <a:rPr lang="zh-CN">
                <a:solidFill>
                  <a:schemeClr val="dk1"/>
                </a:solidFill>
              </a:rPr>
              <a:t>RISC-V 32位基础整数指令</a:t>
            </a:r>
            <a:r>
              <a:rPr lang="zh-CN"/>
              <a:t>的一些指令，然后是讲一下实验一处理器架构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然后是data hazard和control hazard, 讲一下forwarding和branch prediction的实现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接下来是代码里的对forwarding和branch prediction的实现，主要是这个 hazard detection unit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最后是和仿真相关的内容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55fc3273d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55fc3273d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这是这个模块的输入输出信号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我觉得大家可能会对这个hazard_optype_ID这个信号有疑问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这个就是说ID阶段解码这条指令是一个ALU指令还是一个LOAD指令还是一个STORE指令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55fc3273d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55fc3273d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然后forwarding这一块代码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可以看到有3个forwarding成立的条件，还有一个stall信号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根据这几个条件输出3个forward多路选择器的值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55fc3273d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55fc3273d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这里就是如果不能forwarding需要stall, 或者branch预测失败，你要去stall或者flush pipeline register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400cce46da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400cce46da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这里给出了仿真rom.hex里面的指令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400cce46da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400cce46da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当然，我们这个实验只实现简单的predict-not-taken策略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另一个问题就是，预测错误，如何回滚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Branch的结果我们在ID阶段知道，预测错误说明下一条指令是错误的，我们要把下一条指令flush掉，也就是flush IF/ID pipeline register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400cce46da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400cce46da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400cce46da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400cce46da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当然，我们这个实验只实现简单的predict-not-taken策略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另一个问题就是，预测错误，如何回滚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Branch的结果我们在ID阶段知道，预测错误说明下一条指令是错误的，我们要把下一条指令flush掉，也就是flush IF/ID pipeline register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400cce46da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400cce46da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当然，我们这个实验只实现简单的predict-not-taken策略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另一个问题就是，预测错误，如何回滚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Branch的结果我们在ID阶段知道，预测错误说明下一条指令是错误的，我们要把下一条指令flush掉，也就是flush IF/ID pipeline register</a:t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400cce46da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400cce46d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这里是ram里面的数据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400cce46da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400cce46da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这里给了仿真的结果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5299bcbc0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5299bcbc0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ok, </a:t>
            </a:r>
            <a:r>
              <a:rPr lang="zh-CN"/>
              <a:t>首先是RISC-V 32位基础整数指令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565bd62e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565bd62e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400cce46da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400cce46da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400cce46da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400cce46da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400cce46da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400cce46da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400cce46da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400cce46da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400cce46da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400cce46da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1565d783e3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1565d783e3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最后上板子，你可能会遇到illegal instruction, 你需要完善一下code2inst这份代码</a:t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3cc2286c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3cc2286c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3e56e570f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3e56e570f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RV32I有这6中</a:t>
            </a:r>
            <a:r>
              <a:rPr lang="zh-CN"/>
              <a:t>类型的指令,这里不展开讲了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放在PPT里面，大家忘记了可以查阅一下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3e56e570f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3e56e570f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3e56e570f9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3e56e570f9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3e56e570f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3e56e570f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2.png"/><Relationship Id="rId4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9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0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7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6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9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5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38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41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hyperlink" Target="https://riscv.org/wp-content/uploads/2018/05/13.15-13-50-Talk-riscv-base-isa-20180507.pdf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        </a:t>
            </a:r>
            <a:r>
              <a:rPr lang="zh-CN">
                <a:latin typeface="Avenir"/>
                <a:ea typeface="Avenir"/>
                <a:cs typeface="Avenir"/>
                <a:sym typeface="Avenir"/>
              </a:rPr>
              <a:t>Arch Lab 1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726300" y="2834125"/>
            <a:ext cx="5106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5"/>
              <a:buFont typeface="Arial"/>
              <a:buNone/>
            </a:pPr>
            <a:r>
              <a:rPr lang="zh-CN" sz="2040">
                <a:latin typeface="Avenir"/>
                <a:ea typeface="Avenir"/>
                <a:cs typeface="Avenir"/>
                <a:sym typeface="Avenir"/>
              </a:rPr>
              <a:t>Pipelined CPU supporting RISC-V</a:t>
            </a:r>
            <a:endParaRPr sz="204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5"/>
              <a:buFont typeface="Arial"/>
              <a:buNone/>
            </a:pPr>
            <a:r>
              <a:rPr lang="zh-CN" sz="2040">
                <a:latin typeface="Avenir"/>
                <a:ea typeface="Avenir"/>
                <a:cs typeface="Avenir"/>
                <a:sym typeface="Avenir"/>
              </a:rPr>
              <a:t>RVI32 Instructions</a:t>
            </a:r>
            <a:endParaRPr sz="204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04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275" y="1674375"/>
            <a:ext cx="1952349" cy="195234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6886275" y="4743300"/>
            <a:ext cx="225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Libre Baskerville"/>
                <a:ea typeface="Libre Baskerville"/>
                <a:cs typeface="Libre Baskerville"/>
                <a:sym typeface="Libre Baskerville"/>
              </a:rPr>
              <a:t>Chenlu Miao 09/2022</a:t>
            </a:r>
            <a:endParaRPr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RV32I Instructions – I-type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250" y="1921100"/>
            <a:ext cx="8771499" cy="235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8839200" cy="493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RV32I Instructions – I-type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0" cy="493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816420"/>
            <a:ext cx="8839198" cy="1366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334927"/>
            <a:ext cx="8839199" cy="3160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RV32I Instructions – U-type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950" y="2262302"/>
            <a:ext cx="8839201" cy="618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8839202" cy="543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RV32I Instructions – J-type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36" name="Google Shape;136;p25"/>
          <p:cNvPicPr preferRelativeResize="0"/>
          <p:nvPr/>
        </p:nvPicPr>
        <p:blipFill rotWithShape="1">
          <a:blip r:embed="rId3">
            <a:alphaModFix/>
          </a:blip>
          <a:srcRect b="45118" l="0" r="0" t="0"/>
          <a:stretch/>
        </p:blipFill>
        <p:spPr>
          <a:xfrm>
            <a:off x="0" y="2447363"/>
            <a:ext cx="9144002" cy="34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850" y="1399701"/>
            <a:ext cx="8839201" cy="567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Architecture Overview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3" name="Google Shape;143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474" y="0"/>
            <a:ext cx="73990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1400" y="54000"/>
            <a:ext cx="6960591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8"/>
          <p:cNvSpPr txBox="1"/>
          <p:nvPr/>
        </p:nvSpPr>
        <p:spPr>
          <a:xfrm>
            <a:off x="134175" y="429375"/>
            <a:ext cx="5152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R-type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9"/>
          <p:cNvPicPr preferRelativeResize="0"/>
          <p:nvPr/>
        </p:nvPicPr>
        <p:blipFill rotWithShape="1">
          <a:blip r:embed="rId3">
            <a:alphaModFix/>
          </a:blip>
          <a:srcRect b="0" l="0" r="9222" t="0"/>
          <a:stretch/>
        </p:blipFill>
        <p:spPr>
          <a:xfrm>
            <a:off x="2078550" y="71850"/>
            <a:ext cx="7152876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/>
        </p:nvSpPr>
        <p:spPr>
          <a:xfrm>
            <a:off x="134175" y="429375"/>
            <a:ext cx="51525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I</a:t>
            </a: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-type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Arithmetic 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and Logical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675" y="41050"/>
            <a:ext cx="7191601" cy="499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0"/>
          <p:cNvSpPr txBox="1"/>
          <p:nvPr/>
        </p:nvSpPr>
        <p:spPr>
          <a:xfrm>
            <a:off x="134175" y="429375"/>
            <a:ext cx="51525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I-type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Load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/>
        </p:nvSpPr>
        <p:spPr>
          <a:xfrm>
            <a:off x="134175" y="429375"/>
            <a:ext cx="51525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I-type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jalr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72" name="Google Shape;17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050" y="0"/>
            <a:ext cx="740574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1"/>
          <p:cNvSpPr txBox="1"/>
          <p:nvPr/>
        </p:nvSpPr>
        <p:spPr>
          <a:xfrm>
            <a:off x="0" y="3825400"/>
            <a:ext cx="3092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Fira Code"/>
              <a:buAutoNum type="arabicPeriod"/>
            </a:pPr>
            <a:r>
              <a:rPr lang="zh-CN">
                <a:latin typeface="Fira Code"/>
                <a:ea typeface="Fira Code"/>
                <a:cs typeface="Fira Code"/>
                <a:sym typeface="Fira Code"/>
              </a:rPr>
              <a:t>x[rd] = pc + 4; 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Fira Code"/>
              <a:buAutoNum type="arabicPeriod"/>
            </a:pPr>
            <a:r>
              <a:rPr lang="zh-CN">
                <a:latin typeface="Fira Code"/>
                <a:ea typeface="Fira Code"/>
                <a:cs typeface="Fira Code"/>
                <a:sym typeface="Fira Code"/>
              </a:rPr>
              <a:t>pc = (x[rs1] + sign-ext(offset)) &amp; 0xffff_fffe 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Tasks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Understand  RISC-V RV32I instructions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Master the design methods of pipelined CPU executing RV32I instructions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Master the method of </a:t>
            </a:r>
            <a:r>
              <a:rPr b="1" lang="zh-CN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Pipeline Forwarding Detection</a:t>
            </a:r>
            <a:r>
              <a:rPr lang="zh-CN">
                <a:latin typeface="Avenir"/>
                <a:ea typeface="Avenir"/>
                <a:cs typeface="Avenir"/>
                <a:sym typeface="Avenir"/>
              </a:rPr>
              <a:t> and </a:t>
            </a:r>
            <a:r>
              <a:rPr b="1" lang="zh-CN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bypass unit</a:t>
            </a:r>
            <a:r>
              <a:rPr lang="zh-CN">
                <a:latin typeface="Avenir"/>
                <a:ea typeface="Avenir"/>
                <a:cs typeface="Avenir"/>
                <a:sym typeface="Avenir"/>
              </a:rPr>
              <a:t> design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Master the methods of 1-cycle stall of </a:t>
            </a:r>
            <a:r>
              <a:rPr b="1" lang="zh-CN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Predict-not-taken branch</a:t>
            </a:r>
            <a:r>
              <a:rPr lang="zh-CN">
                <a:latin typeface="Avenir"/>
                <a:ea typeface="Avenir"/>
                <a:cs typeface="Avenir"/>
                <a:sym typeface="Avenir"/>
              </a:rPr>
              <a:t> design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Master methods of program verification of Pipelined CPU executing RV32I instructions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6925" y="118200"/>
            <a:ext cx="7235549" cy="502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2"/>
          <p:cNvSpPr txBox="1"/>
          <p:nvPr/>
        </p:nvSpPr>
        <p:spPr>
          <a:xfrm>
            <a:off x="134175" y="429375"/>
            <a:ext cx="5152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S</a:t>
            </a: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-type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5200" y="40178"/>
            <a:ext cx="7290025" cy="506315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3"/>
          <p:cNvSpPr txBox="1"/>
          <p:nvPr/>
        </p:nvSpPr>
        <p:spPr>
          <a:xfrm>
            <a:off x="134175" y="429375"/>
            <a:ext cx="5152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B</a:t>
            </a: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-type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3575" y="55725"/>
            <a:ext cx="7245301" cy="503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4"/>
          <p:cNvSpPr txBox="1"/>
          <p:nvPr/>
        </p:nvSpPr>
        <p:spPr>
          <a:xfrm>
            <a:off x="134175" y="429375"/>
            <a:ext cx="5152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J</a:t>
            </a: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-type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5"/>
          <p:cNvPicPr preferRelativeResize="0"/>
          <p:nvPr/>
        </p:nvPicPr>
        <p:blipFill rotWithShape="1">
          <a:blip r:embed="rId3">
            <a:alphaModFix/>
          </a:blip>
          <a:srcRect b="0" l="0" r="22330" t="0"/>
          <a:stretch/>
        </p:blipFill>
        <p:spPr>
          <a:xfrm>
            <a:off x="1896450" y="63025"/>
            <a:ext cx="7165052" cy="492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5"/>
          <p:cNvSpPr txBox="1"/>
          <p:nvPr/>
        </p:nvSpPr>
        <p:spPr>
          <a:xfrm>
            <a:off x="134175" y="429375"/>
            <a:ext cx="51525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U</a:t>
            </a: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-type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auipc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8574" y="0"/>
            <a:ext cx="74057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6"/>
          <p:cNvSpPr txBox="1"/>
          <p:nvPr/>
        </p:nvSpPr>
        <p:spPr>
          <a:xfrm>
            <a:off x="134175" y="429375"/>
            <a:ext cx="51525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U-type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500">
                <a:latin typeface="Avenir"/>
                <a:ea typeface="Avenir"/>
                <a:cs typeface="Avenir"/>
                <a:sym typeface="Avenir"/>
              </a:rPr>
              <a:t>lui</a:t>
            </a:r>
            <a:endParaRPr sz="25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Data Hazard &amp; Forwarding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9" name="Google Shape;209;p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Data Hazard &amp; Forwarding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15" name="Google Shape;21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6200" y="1017725"/>
            <a:ext cx="6711476" cy="410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Data Hazard &amp; Forwarding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1" name="Google Shape;221;p39"/>
          <p:cNvSpPr txBox="1"/>
          <p:nvPr/>
        </p:nvSpPr>
        <p:spPr>
          <a:xfrm>
            <a:off x="463150" y="1238925"/>
            <a:ext cx="5265300" cy="25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MEM.RegWrite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MEM.RegisterRd ≠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MEM.RegisterRd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ID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EX.RegisterRs1))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ForwardA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 sz="1300">
              <a:solidFill>
                <a:srgbClr val="5842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MEM.RegWrite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MEM.RegisterRd ≠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MEM.RegisterRd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ID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EX.RegisterRs2))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ForwardB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 sz="1300">
              <a:solidFill>
                <a:srgbClr val="231F2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222" name="Google Shape;222;p39"/>
          <p:cNvPicPr preferRelativeResize="0"/>
          <p:nvPr/>
        </p:nvPicPr>
        <p:blipFill rotWithShape="1">
          <a:blip r:embed="rId3">
            <a:alphaModFix/>
          </a:blip>
          <a:srcRect b="0" l="37683" r="15341" t="0"/>
          <a:stretch/>
        </p:blipFill>
        <p:spPr>
          <a:xfrm>
            <a:off x="5826050" y="964525"/>
            <a:ext cx="3152725" cy="410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Data Hazard &amp; Forwarding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8" name="Google Shape;228;p40"/>
          <p:cNvSpPr txBox="1"/>
          <p:nvPr/>
        </p:nvSpPr>
        <p:spPr>
          <a:xfrm>
            <a:off x="105625" y="1017725"/>
            <a:ext cx="5549700" cy="41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(MEM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WB.RegWrite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(MEM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WB.RegisterRd ≠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not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MEM.RegWrite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MEM.RegisterRd ≠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MEM.RegisterRd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ID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EX.RegisterRs1))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(MEM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WB.RegisterRd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ID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EX.RegisterRs1))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ForwardA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01</a:t>
            </a:r>
            <a:endParaRPr sz="1300">
              <a:solidFill>
                <a:srgbClr val="5842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(MEM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WB.RegWrite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(MEM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WB.RegisterRd ≠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not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MEM.RegWrite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MEM.RegisterRd ≠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(EX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MEM.RegisterRd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ID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EX.RegisterRs2))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and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(MEM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WB.RegisterRd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ID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/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EX.RegisterRs2))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45720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ForwardB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01</a:t>
            </a:r>
            <a:endParaRPr sz="1300">
              <a:solidFill>
                <a:srgbClr val="5842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31F2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229" name="Google Shape;229;p40"/>
          <p:cNvPicPr preferRelativeResize="0"/>
          <p:nvPr/>
        </p:nvPicPr>
        <p:blipFill rotWithShape="1">
          <a:blip r:embed="rId3">
            <a:alphaModFix/>
          </a:blip>
          <a:srcRect b="0" l="49425" r="0" t="0"/>
          <a:stretch/>
        </p:blipFill>
        <p:spPr>
          <a:xfrm>
            <a:off x="5566026" y="838950"/>
            <a:ext cx="3394201" cy="410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590" y="0"/>
            <a:ext cx="740783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Code Overview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rgbClr val="12121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42"/>
          <p:cNvPicPr preferRelativeResize="0"/>
          <p:nvPr/>
        </p:nvPicPr>
        <p:blipFill rotWithShape="1">
          <a:blip r:embed="rId3">
            <a:alphaModFix/>
          </a:blip>
          <a:srcRect b="0" l="49839" r="0" t="0"/>
          <a:stretch/>
        </p:blipFill>
        <p:spPr>
          <a:xfrm>
            <a:off x="57525" y="522058"/>
            <a:ext cx="3692398" cy="4444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2"/>
          <p:cNvPicPr preferRelativeResize="0"/>
          <p:nvPr/>
        </p:nvPicPr>
        <p:blipFill rotWithShape="1">
          <a:blip r:embed="rId4">
            <a:alphaModFix/>
          </a:blip>
          <a:srcRect b="0" l="33884" r="0" t="0"/>
          <a:stretch/>
        </p:blipFill>
        <p:spPr>
          <a:xfrm>
            <a:off x="4135949" y="77575"/>
            <a:ext cx="4821125" cy="5065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700" y="152400"/>
            <a:ext cx="6964877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Data Hazard &amp; Forwarding – stall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2000"/>
              <a:buFont typeface="Avenir"/>
              <a:buChar char="●"/>
            </a:pPr>
            <a:r>
              <a:rPr lang="zh-CN" sz="2000">
                <a:solidFill>
                  <a:srgbClr val="121212"/>
                </a:solidFill>
                <a:latin typeface="Avenir"/>
                <a:ea typeface="Avenir"/>
                <a:cs typeface="Avenir"/>
                <a:sym typeface="Avenir"/>
              </a:rPr>
              <a:t>PC_EN -&gt; false</a:t>
            </a:r>
            <a:endParaRPr sz="2000">
              <a:solidFill>
                <a:srgbClr val="12121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2000"/>
              <a:buFont typeface="Avenir"/>
              <a:buChar char="●"/>
            </a:pPr>
            <a:r>
              <a:rPr lang="zh-CN" sz="2000">
                <a:solidFill>
                  <a:srgbClr val="121212"/>
                </a:solidFill>
                <a:latin typeface="Avenir"/>
                <a:ea typeface="Avenir"/>
                <a:cs typeface="Avenir"/>
                <a:sym typeface="Avenir"/>
              </a:rPr>
              <a:t>IF/ID stall</a:t>
            </a:r>
            <a:endParaRPr sz="2000">
              <a:solidFill>
                <a:srgbClr val="12121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2000"/>
              <a:buFont typeface="Avenir"/>
              <a:buChar char="●"/>
            </a:pPr>
            <a:r>
              <a:rPr lang="zh-CN" sz="2000">
                <a:solidFill>
                  <a:srgbClr val="121212"/>
                </a:solidFill>
                <a:latin typeface="Avenir"/>
                <a:ea typeface="Avenir"/>
                <a:cs typeface="Avenir"/>
                <a:sym typeface="Avenir"/>
              </a:rPr>
              <a:t>ID/EX flush</a:t>
            </a:r>
            <a:endParaRPr sz="2000">
              <a:solidFill>
                <a:srgbClr val="12121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Control</a:t>
            </a:r>
            <a:r>
              <a:rPr lang="zh-CN">
                <a:latin typeface="Avenir"/>
                <a:ea typeface="Avenir"/>
                <a:cs typeface="Avenir"/>
                <a:sym typeface="Avenir"/>
              </a:rPr>
              <a:t> Hazard 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&amp; Branch Prediction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4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Control Hazard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3" name="Google Shape;263;p46"/>
          <p:cNvSpPr txBox="1"/>
          <p:nvPr>
            <p:ph idx="1" type="body"/>
          </p:nvPr>
        </p:nvSpPr>
        <p:spPr>
          <a:xfrm>
            <a:off x="311700" y="1152475"/>
            <a:ext cx="603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zh-CN" sz="2000">
                <a:latin typeface="Avenir"/>
                <a:ea typeface="Avenir"/>
                <a:cs typeface="Avenir"/>
                <a:sym typeface="Avenir"/>
              </a:rPr>
              <a:t>Freeze or flush the pipeline → inefficient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4" name="Google Shape;26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4850" y="1812375"/>
            <a:ext cx="6038051" cy="333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Control Hazard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0" name="Google Shape;270;p47"/>
          <p:cNvSpPr txBox="1"/>
          <p:nvPr>
            <p:ph idx="1" type="body"/>
          </p:nvPr>
        </p:nvSpPr>
        <p:spPr>
          <a:xfrm>
            <a:off x="311700" y="1152475"/>
            <a:ext cx="4502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>
                <a:latin typeface="Avenir"/>
                <a:ea typeface="Avenir"/>
                <a:cs typeface="Avenir"/>
                <a:sym typeface="Avenir"/>
              </a:rPr>
              <a:t>Branch Prediction</a:t>
            </a:r>
            <a:r>
              <a:rPr lang="zh-CN" sz="2100">
                <a:latin typeface="Avenir"/>
                <a:ea typeface="Avenir"/>
                <a:cs typeface="Avenir"/>
                <a:sym typeface="Avenir"/>
              </a:rPr>
              <a:t>!</a:t>
            </a:r>
            <a:endParaRPr sz="21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predict direction</a:t>
            </a:r>
            <a:r>
              <a:rPr lang="zh-CN" sz="1800">
                <a:latin typeface="Avenir"/>
                <a:ea typeface="Avenir"/>
                <a:cs typeface="Avenir"/>
                <a:sym typeface="Avenir"/>
              </a:rPr>
              <a:t>: </a:t>
            </a:r>
            <a:r>
              <a:rPr lang="zh-CN">
                <a:latin typeface="Avenir"/>
                <a:ea typeface="Avenir"/>
                <a:cs typeface="Avenir"/>
                <a:sym typeface="Avenir"/>
              </a:rPr>
              <a:t>taken or not taken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predict </a:t>
            </a:r>
            <a:r>
              <a:rPr b="1" lang="zh-CN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target</a:t>
            </a:r>
            <a:r>
              <a:rPr lang="zh-CN" sz="1800">
                <a:latin typeface="Avenir"/>
                <a:ea typeface="Avenir"/>
                <a:cs typeface="Avenir"/>
                <a:sym typeface="Avenir"/>
              </a:rPr>
              <a:t>: If </a:t>
            </a:r>
            <a:r>
              <a:rPr lang="zh-CN">
                <a:latin typeface="Avenir"/>
                <a:ea typeface="Avenir"/>
                <a:cs typeface="Avenir"/>
                <a:sym typeface="Avenir"/>
              </a:rPr>
              <a:t>taken</a:t>
            </a:r>
            <a:r>
              <a:rPr lang="zh-CN" sz="1800">
                <a:latin typeface="Avenir"/>
                <a:ea typeface="Avenir"/>
                <a:cs typeface="Avenir"/>
                <a:sym typeface="Avenir"/>
              </a:rPr>
              <a:t>, </a:t>
            </a:r>
            <a:r>
              <a:rPr lang="zh-CN">
                <a:latin typeface="Avenir"/>
                <a:ea typeface="Avenir"/>
                <a:cs typeface="Avenir"/>
                <a:sym typeface="Avenir"/>
              </a:rPr>
              <a:t>target addr</a:t>
            </a:r>
            <a:r>
              <a:rPr lang="zh-CN" sz="1800">
                <a:latin typeface="Avenir"/>
                <a:ea typeface="Avenir"/>
                <a:cs typeface="Avenir"/>
                <a:sym typeface="Avenir"/>
              </a:rPr>
              <a:t> ?</a:t>
            </a:r>
            <a:endParaRPr sz="18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71" name="Google Shape;27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95085"/>
            <a:ext cx="4502101" cy="2822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Branch Prediction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zh-CN" sz="2000">
                <a:latin typeface="Avenir"/>
                <a:ea typeface="Avenir"/>
                <a:cs typeface="Avenir"/>
                <a:sym typeface="Avenir"/>
              </a:rPr>
              <a:t>Predict-not-taken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○"/>
            </a:pPr>
            <a:r>
              <a:rPr b="1" lang="zh-CN" sz="1800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predict direction</a:t>
            </a:r>
            <a:r>
              <a:rPr lang="zh-CN" sz="1800">
                <a:latin typeface="Avenir"/>
                <a:ea typeface="Avenir"/>
                <a:cs typeface="Avenir"/>
                <a:sym typeface="Avenir"/>
              </a:rPr>
              <a:t>: not taken</a:t>
            </a:r>
            <a:endParaRPr sz="1800">
              <a:latin typeface="Avenir"/>
              <a:ea typeface="Avenir"/>
              <a:cs typeface="Avenir"/>
              <a:sym typeface="Avenir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○"/>
            </a:pPr>
            <a:r>
              <a:rPr b="1" lang="zh-CN" sz="1800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predict target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78" name="Google Shape;278;p48"/>
          <p:cNvPicPr preferRelativeResize="0"/>
          <p:nvPr/>
        </p:nvPicPr>
        <p:blipFill rotWithShape="1">
          <a:blip r:embed="rId3">
            <a:alphaModFix/>
          </a:blip>
          <a:srcRect b="0" l="-1391" r="73340" t="0"/>
          <a:stretch/>
        </p:blipFill>
        <p:spPr>
          <a:xfrm>
            <a:off x="5460800" y="0"/>
            <a:ext cx="20755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Branch Prediction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zh-CN" sz="2000">
                <a:latin typeface="Avenir"/>
                <a:ea typeface="Avenir"/>
                <a:cs typeface="Avenir"/>
                <a:sym typeface="Avenir"/>
              </a:rPr>
              <a:t>Predict-taken ?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○"/>
            </a:pPr>
            <a:r>
              <a:rPr b="1" lang="zh-CN" sz="1800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predict direction</a:t>
            </a:r>
            <a:r>
              <a:rPr lang="zh-CN" sz="1800">
                <a:latin typeface="Avenir"/>
                <a:ea typeface="Avenir"/>
                <a:cs typeface="Avenir"/>
                <a:sym typeface="Avenir"/>
              </a:rPr>
              <a:t>: taken</a:t>
            </a:r>
            <a:endParaRPr sz="1800">
              <a:latin typeface="Avenir"/>
              <a:ea typeface="Avenir"/>
              <a:cs typeface="Avenir"/>
              <a:sym typeface="Avenir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○"/>
            </a:pPr>
            <a:r>
              <a:rPr b="1" lang="zh-CN" sz="1800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predict target</a:t>
            </a:r>
            <a:r>
              <a:rPr lang="zh-CN" sz="1800">
                <a:latin typeface="Avenir"/>
                <a:ea typeface="Avenir"/>
                <a:cs typeface="Avenir"/>
                <a:sym typeface="Avenir"/>
              </a:rPr>
              <a:t>: jump addr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5" name="Google Shape;28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39385"/>
            <a:ext cx="4502101" cy="2822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Branch Prediction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1" name="Google Shape;291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zh-CN" sz="2000">
                <a:latin typeface="Avenir"/>
                <a:ea typeface="Avenir"/>
                <a:cs typeface="Avenir"/>
                <a:sym typeface="Avenir"/>
              </a:rPr>
              <a:t>Predict-not-taken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-3556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○"/>
            </a:pPr>
            <a:r>
              <a:rPr lang="zh-CN" sz="2000">
                <a:latin typeface="Avenir"/>
                <a:ea typeface="Avenir"/>
                <a:cs typeface="Avenir"/>
                <a:sym typeface="Avenir"/>
              </a:rPr>
              <a:t>Rollback → next insn is incorrect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CN" sz="2000">
                <a:latin typeface="Avenir"/>
                <a:ea typeface="Avenir"/>
                <a:cs typeface="Avenir"/>
                <a:sym typeface="Avenir"/>
              </a:rPr>
              <a:t>Flush IF/ID pipeline register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92" name="Google Shape;292;p50"/>
          <p:cNvPicPr preferRelativeResize="0"/>
          <p:nvPr/>
        </p:nvPicPr>
        <p:blipFill rotWithShape="1">
          <a:blip r:embed="rId3">
            <a:alphaModFix/>
          </a:blip>
          <a:srcRect b="0" l="-1390" r="49517" t="0"/>
          <a:stretch/>
        </p:blipFill>
        <p:spPr>
          <a:xfrm>
            <a:off x="5088300" y="0"/>
            <a:ext cx="38381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Hazard Detection Unit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5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Overview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2000"/>
              <a:buFont typeface="Avenir"/>
              <a:buChar char="●"/>
            </a:pPr>
            <a:r>
              <a:rPr lang="zh-CN" sz="2000">
                <a:solidFill>
                  <a:srgbClr val="121212"/>
                </a:solidFill>
                <a:latin typeface="Avenir"/>
                <a:ea typeface="Avenir"/>
                <a:cs typeface="Avenir"/>
                <a:sym typeface="Avenir"/>
              </a:rPr>
              <a:t>RV32I Instructions</a:t>
            </a:r>
            <a:endParaRPr sz="2000">
              <a:solidFill>
                <a:srgbClr val="12121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2000"/>
              <a:buFont typeface="Avenir"/>
              <a:buChar char="●"/>
            </a:pPr>
            <a:r>
              <a:rPr lang="zh-CN" sz="2000">
                <a:solidFill>
                  <a:srgbClr val="121212"/>
                </a:solidFill>
                <a:latin typeface="Avenir"/>
                <a:ea typeface="Avenir"/>
                <a:cs typeface="Avenir"/>
                <a:sym typeface="Avenir"/>
              </a:rPr>
              <a:t>Architecture Overview</a:t>
            </a:r>
            <a:endParaRPr sz="2000">
              <a:solidFill>
                <a:srgbClr val="12121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2000"/>
              <a:buFont typeface="Avenir"/>
              <a:buChar char="●"/>
            </a:pPr>
            <a:r>
              <a:rPr lang="zh-CN" sz="2000">
                <a:solidFill>
                  <a:srgbClr val="121212"/>
                </a:solidFill>
                <a:latin typeface="Avenir"/>
                <a:ea typeface="Avenir"/>
                <a:cs typeface="Avenir"/>
                <a:sym typeface="Avenir"/>
              </a:rPr>
              <a:t>Data Hazard &amp; Forwarding</a:t>
            </a:r>
            <a:endParaRPr sz="2000">
              <a:solidFill>
                <a:srgbClr val="12121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2000"/>
              <a:buFont typeface="Avenir"/>
              <a:buChar char="●"/>
            </a:pPr>
            <a:r>
              <a:rPr lang="zh-CN" sz="2000">
                <a:solidFill>
                  <a:srgbClr val="121212"/>
                </a:solidFill>
                <a:latin typeface="Avenir"/>
                <a:ea typeface="Avenir"/>
                <a:cs typeface="Avenir"/>
                <a:sym typeface="Avenir"/>
              </a:rPr>
              <a:t>Control Hazard &amp; Branch Prediction</a:t>
            </a:r>
            <a:endParaRPr sz="2000">
              <a:solidFill>
                <a:srgbClr val="12121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2000"/>
              <a:buFont typeface="Avenir"/>
              <a:buChar char="●"/>
            </a:pPr>
            <a:r>
              <a:rPr lang="zh-CN" sz="2000">
                <a:solidFill>
                  <a:srgbClr val="121212"/>
                </a:solidFill>
                <a:latin typeface="Avenir"/>
                <a:ea typeface="Avenir"/>
                <a:cs typeface="Avenir"/>
                <a:sym typeface="Avenir"/>
              </a:rPr>
              <a:t>Hazard Detection Unit</a:t>
            </a:r>
            <a:endParaRPr sz="2000">
              <a:solidFill>
                <a:srgbClr val="121212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Hazard Detection Unit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4" name="Google Shape;304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E64100"/>
                </a:solidFill>
                <a:latin typeface="Fira Code"/>
                <a:ea typeface="Fira Code"/>
                <a:cs typeface="Fira Code"/>
                <a:sym typeface="Fira Code"/>
              </a:rPr>
              <a:t>module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0094F0"/>
                </a:solidFill>
                <a:latin typeface="Fira Code"/>
                <a:ea typeface="Fira Code"/>
                <a:cs typeface="Fira Code"/>
                <a:sym typeface="Fira Code"/>
              </a:rPr>
              <a:t>HazardDetectionUnit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input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clk,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input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Branch_ID, rs1use_ID, rs2use_ID,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input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zh-CN" sz="1300">
                <a:solidFill>
                  <a:srgbClr val="004D57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] hazard_optype_ID,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input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r>
              <a:rPr lang="zh-CN" sz="1300">
                <a:solidFill>
                  <a:srgbClr val="004D57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] rd_EXE, rd_MEM, rs1_ID, rs2_ID, rs2_EXE,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output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PC_EN_IF, reg_FD_EN, reg_FD_stall, reg_FD_flush,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    reg_DE_EN, reg_DE_flush, reg_EM_EN, reg_EM_flush, reg_MW_EN,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output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forward_ctrl_ls,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output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zh-CN" sz="1300">
                <a:solidFill>
                  <a:srgbClr val="004D57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] forward_ctrl_A, forward_ctrl_B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300"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05" name="Google Shape;305;p52"/>
          <p:cNvSpPr txBox="1"/>
          <p:nvPr/>
        </p:nvSpPr>
        <p:spPr>
          <a:xfrm>
            <a:off x="3705275" y="1933900"/>
            <a:ext cx="429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ID stage: ALU/Load/Store ?</a:t>
            </a:r>
            <a:endParaRPr b="1">
              <a:solidFill>
                <a:srgbClr val="FF99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6" name="Google Shape;306;p52"/>
          <p:cNvSpPr/>
          <p:nvPr/>
        </p:nvSpPr>
        <p:spPr>
          <a:xfrm>
            <a:off x="674375" y="1991800"/>
            <a:ext cx="3030900" cy="2844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52"/>
          <p:cNvSpPr txBox="1"/>
          <p:nvPr/>
        </p:nvSpPr>
        <p:spPr>
          <a:xfrm>
            <a:off x="5631000" y="1446350"/>
            <a:ext cx="3235500" cy="7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b="1" lang="zh-CN" sz="10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parameter</a:t>
            </a:r>
            <a:r>
              <a:rPr lang="zh-CN" sz="10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hazard_optype_ALU </a:t>
            </a:r>
            <a:r>
              <a:rPr b="1" lang="zh-CN" sz="10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0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0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2'd1</a:t>
            </a:r>
            <a:r>
              <a:rPr lang="zh-CN" sz="10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0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b="1" lang="zh-CN" sz="10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parameter</a:t>
            </a:r>
            <a:r>
              <a:rPr lang="zh-CN" sz="10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hazard_optype_LOAD </a:t>
            </a:r>
            <a:r>
              <a:rPr b="1" lang="zh-CN" sz="10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0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0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2'd2</a:t>
            </a:r>
            <a:r>
              <a:rPr lang="zh-CN" sz="10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0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b="1" lang="zh-CN" sz="10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parameter</a:t>
            </a:r>
            <a:r>
              <a:rPr lang="zh-CN" sz="10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hazard_optype_STORE </a:t>
            </a:r>
            <a:r>
              <a:rPr b="1" lang="zh-CN" sz="10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0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0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2'd3</a:t>
            </a:r>
            <a:endParaRPr sz="1000">
              <a:solidFill>
                <a:srgbClr val="5842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Hazard Detection Unit – forwarding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3" name="Google Shape;313;p53"/>
          <p:cNvSpPr txBox="1"/>
          <p:nvPr>
            <p:ph idx="1" type="body"/>
          </p:nvPr>
        </p:nvSpPr>
        <p:spPr>
          <a:xfrm>
            <a:off x="782450" y="1017725"/>
            <a:ext cx="7790100" cy="4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reg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[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zh-CN" sz="1300">
                <a:solidFill>
                  <a:srgbClr val="004D57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] hazard_optype_EXE, hazard_optype_MEM;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always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@(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posedge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clk)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begin</a:t>
            </a:r>
            <a:endParaRPr b="1" sz="1300">
              <a:solidFill>
                <a:srgbClr val="FF579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hazard_optype_MEM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hazard_optype_EXE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&amp;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~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reg_EM_flush}};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   hazard_optype_EXE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&lt;=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hazard_optype_ID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&amp;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~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reg_DE_flush}};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end</a:t>
            </a:r>
            <a:endParaRPr b="1" sz="1300">
              <a:solidFill>
                <a:srgbClr val="FF579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parameter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hazard_optype_ALU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2'd1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parameter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hazard_optype_LOAD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2'd2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parameter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hazard_optype_STORE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5842FF"/>
                </a:solidFill>
                <a:latin typeface="Fira Code"/>
                <a:ea typeface="Fira Code"/>
                <a:cs typeface="Fira Code"/>
                <a:sym typeface="Fira Code"/>
              </a:rPr>
              <a:t>2'd3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wire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rs1_forward_1    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&amp;&amp;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hazard_optype_EXE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hazard_optype_ALU;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wire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rs1_forward_stall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&amp;&amp;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hazard_optype_EXE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hazard_optype_LOAD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&amp;&amp;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hazard_optype_ID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!=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hazard_optype_STORE;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wire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rs1_forward_2    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...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&amp;&amp;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hazard_optype_MEM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hazard_optype_ALU;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wire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rs1_forward_3    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&amp;&amp;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hazard_optype_MEM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hazard_optype_LOAD;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assign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forward_ctrl_A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assign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forward_ctrl_B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assign</a:t>
            </a:r>
            <a:r>
              <a:rPr lang="zh-CN" sz="1300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forward_ctrl_ls </a:t>
            </a:r>
            <a:r>
              <a:rPr b="1" lang="zh-CN" sz="1300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4"/>
          <p:cNvSpPr txBox="1"/>
          <p:nvPr/>
        </p:nvSpPr>
        <p:spPr>
          <a:xfrm>
            <a:off x="609425" y="1990750"/>
            <a:ext cx="7418700" cy="12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assign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PC_EN_IF </a:t>
            </a: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assign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reg_FD_stall </a:t>
            </a: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assign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reg_FD_flush </a:t>
            </a: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>
              <a:solidFill>
                <a:srgbClr val="00566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assign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reg_DE_flush </a:t>
            </a: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b="1" lang="zh-CN">
                <a:solidFill>
                  <a:srgbClr val="FF5792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r>
              <a:rPr lang="zh-CN">
                <a:solidFill>
                  <a:srgbClr val="005661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19" name="Google Shape;319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Hazard Detection Unit – hazard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5"/>
          <p:cNvSpPr txBox="1"/>
          <p:nvPr>
            <p:ph type="title"/>
          </p:nvPr>
        </p:nvSpPr>
        <p:spPr>
          <a:xfrm>
            <a:off x="311700" y="445025"/>
            <a:ext cx="595500" cy="16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bril Fatface"/>
                <a:ea typeface="Abril Fatface"/>
                <a:cs typeface="Abril Fatface"/>
                <a:sym typeface="Abril Fatface"/>
              </a:rPr>
              <a:t>ROM</a:t>
            </a:r>
            <a:endParaRPr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graphicFrame>
        <p:nvGraphicFramePr>
          <p:cNvPr id="325" name="Google Shape;325;p55"/>
          <p:cNvGraphicFramePr/>
          <p:nvPr/>
        </p:nvGraphicFramePr>
        <p:xfrm>
          <a:off x="1266900" y="240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{9D297316-09AC-4C19-9CD1-320855B5A358}</a:tableStyleId>
              </a:tblPr>
              <a:tblGrid>
                <a:gridCol w="1072350"/>
                <a:gridCol w="1606575"/>
                <a:gridCol w="1001950"/>
                <a:gridCol w="1157175"/>
                <a:gridCol w="1970375"/>
                <a:gridCol w="986200"/>
              </a:tblGrid>
              <a:tr h="293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NO.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Instruction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Addr.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ASM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Comment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</a:t>
                      </a:r>
                      <a:endParaRPr/>
                    </a:p>
                  </a:txBody>
                  <a:tcPr marT="36000" marB="3600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__start: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 x0, 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00402103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lw x2, 4(x0)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00802203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lw x4, 8(x0)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004100b3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 x1, x2, x4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fff08093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x1, x1, -1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00c02283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lw x5, 12(x0)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01002303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lw x6, 16(x0)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01402383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lw x7, 20(x0)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402200b3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sub x1,x4,x2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9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002270b3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and x1,x4,x2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002260b3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or  x1,x4,x2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002240b3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xor x1,x4,x2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002210b3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sll x1,x4,x2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002220b3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slt x1,x4,x2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79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004120b3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slt x1,x2,x4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0" name="Google Shape;330;p56"/>
          <p:cNvGraphicFramePr/>
          <p:nvPr/>
        </p:nvGraphicFramePr>
        <p:xfrm>
          <a:off x="1266900" y="240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{9D297316-09AC-4C19-9CD1-320855B5A358}</a:tableStyleId>
              </a:tblPr>
              <a:tblGrid>
                <a:gridCol w="1072350"/>
                <a:gridCol w="1606575"/>
                <a:gridCol w="1001950"/>
                <a:gridCol w="1157175"/>
                <a:gridCol w="1970375"/>
                <a:gridCol w="986200"/>
              </a:tblGrid>
              <a:tr h="28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NO.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Instruction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Addr.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ASM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Comment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002350b3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srl x1, x6, x2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402350b3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sra x1, x6, x2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4023d0b3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sra x1, x7, x2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007330b3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sltu x1, x6, x7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19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0063b0b3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sltu x1, x7, x6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00000033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 x0,x0,x0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ffd50093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x1,x10,-3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00f27093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andi x1,x4,15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00f26093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ori  x1,x4,15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00f24093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xori x1,x4,15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00f22093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slti x1,x4,15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00121093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slli x1,x4,1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00225093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srli x1,x4,2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40c35093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srai x1, x6, 12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29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fff33093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sltiu x1, x6, -1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</a:tbl>
          </a:graphicData>
        </a:graphic>
      </p:graphicFrame>
      <p:sp>
        <p:nvSpPr>
          <p:cNvPr id="331" name="Google Shape;331;p56"/>
          <p:cNvSpPr txBox="1"/>
          <p:nvPr>
            <p:ph type="title"/>
          </p:nvPr>
        </p:nvSpPr>
        <p:spPr>
          <a:xfrm>
            <a:off x="311700" y="445025"/>
            <a:ext cx="595500" cy="16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bril Fatface"/>
                <a:ea typeface="Abril Fatface"/>
                <a:cs typeface="Abril Fatface"/>
                <a:sym typeface="Abril Fatface"/>
              </a:rPr>
              <a:t>ROM</a:t>
            </a:r>
            <a:endParaRPr>
              <a:latin typeface="Abril Fatface"/>
              <a:ea typeface="Abril Fatface"/>
              <a:cs typeface="Abril Fatface"/>
              <a:sym typeface="Abril Fatface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6" name="Google Shape;336;p57"/>
          <p:cNvGraphicFramePr/>
          <p:nvPr/>
        </p:nvGraphicFramePr>
        <p:xfrm>
          <a:off x="1266900" y="240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{9D297316-09AC-4C19-9CD1-320855B5A358}</a:tableStyleId>
              </a:tblPr>
              <a:tblGrid>
                <a:gridCol w="1072350"/>
                <a:gridCol w="1606575"/>
                <a:gridCol w="1001950"/>
                <a:gridCol w="1157175"/>
                <a:gridCol w="1970375"/>
                <a:gridCol w="986200"/>
              </a:tblGrid>
              <a:tr h="28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NO.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Instruction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Addr.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ASM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Comment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fff3b093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sltiu x1, x7, -1</a:t>
                      </a:r>
                      <a:endParaRPr/>
                    </a:p>
                  </a:txBody>
                  <a:tcPr marT="36000" marB="3600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00520863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beq  x4,x5,label0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00420663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80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beq  x4,x4,label0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84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88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00421863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8C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label0:</a:t>
                      </a: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bne  x4,x4,label1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00521663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90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bne  x4,x5,label1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94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98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39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0042c863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9C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label1:</a:t>
                      </a: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blt  x5,x4,label2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00524663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blt  x4,x5,label2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00736863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label2:</a:t>
                      </a: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bltu x6,x7,label3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0063e663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bltu x7,x6,label3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337" name="Google Shape;337;p57"/>
          <p:cNvSpPr txBox="1"/>
          <p:nvPr>
            <p:ph type="title"/>
          </p:nvPr>
        </p:nvSpPr>
        <p:spPr>
          <a:xfrm>
            <a:off x="311700" y="445025"/>
            <a:ext cx="595500" cy="16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bril Fatface"/>
                <a:ea typeface="Abril Fatface"/>
                <a:cs typeface="Abril Fatface"/>
                <a:sym typeface="Abril Fatface"/>
              </a:rPr>
              <a:t>ROM</a:t>
            </a:r>
            <a:endParaRPr>
              <a:latin typeface="Abril Fatface"/>
              <a:ea typeface="Abril Fatface"/>
              <a:cs typeface="Abril Fatface"/>
              <a:sym typeface="Abril Fatface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2" name="Google Shape;342;p58"/>
          <p:cNvGraphicFramePr/>
          <p:nvPr/>
        </p:nvGraphicFramePr>
        <p:xfrm>
          <a:off x="1266900" y="240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{9D297316-09AC-4C19-9CD1-320855B5A358}</a:tableStyleId>
              </a:tblPr>
              <a:tblGrid>
                <a:gridCol w="1072350"/>
                <a:gridCol w="1606575"/>
                <a:gridCol w="1001950"/>
                <a:gridCol w="1157175"/>
                <a:gridCol w="1970375"/>
                <a:gridCol w="986200"/>
              </a:tblGrid>
              <a:tr h="28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NO.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Instruction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Addr.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ASM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Comment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00525863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label3:</a:t>
                      </a: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bge x4,x5,label4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0042d663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bge x5,x4,label4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49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0063f863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label4:</a:t>
                      </a: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bgeu x7,x6,label5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00737663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bgeu x6,x7,label5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00425663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label5:</a:t>
                      </a: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bge  x4,x4,label6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E0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E4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000040b7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E8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label6:</a:t>
                      </a: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lui  x1,4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59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00c000ef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EC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jal  x1,12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343" name="Google Shape;343;p58"/>
          <p:cNvSpPr txBox="1"/>
          <p:nvPr>
            <p:ph type="title"/>
          </p:nvPr>
        </p:nvSpPr>
        <p:spPr>
          <a:xfrm>
            <a:off x="311700" y="445025"/>
            <a:ext cx="595500" cy="16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bril Fatface"/>
                <a:ea typeface="Abril Fatface"/>
                <a:cs typeface="Abril Fatface"/>
                <a:sym typeface="Abril Fatface"/>
              </a:rPr>
              <a:t>ROM</a:t>
            </a:r>
            <a:endParaRPr>
              <a:latin typeface="Abril Fatface"/>
              <a:ea typeface="Abril Fatface"/>
              <a:cs typeface="Abril Fatface"/>
              <a:sym typeface="Abril Fatface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8" name="Google Shape;348;p59"/>
          <p:cNvGraphicFramePr/>
          <p:nvPr/>
        </p:nvGraphicFramePr>
        <p:xfrm>
          <a:off x="1266900" y="2408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{9D297316-09AC-4C19-9CD1-320855B5A358}</a:tableStyleId>
              </a:tblPr>
              <a:tblGrid>
                <a:gridCol w="1072350"/>
                <a:gridCol w="1606575"/>
                <a:gridCol w="1001950"/>
                <a:gridCol w="1157175"/>
                <a:gridCol w="1970375"/>
                <a:gridCol w="986200"/>
              </a:tblGrid>
              <a:tr h="28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NO.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Instruction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Addr.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Label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ASM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Comment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addi x0,x0,0</a:t>
                      </a:r>
                      <a:endParaRPr/>
                    </a:p>
                  </a:txBody>
                  <a:tcPr marT="36000" marB="3600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01802403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lw   x8, 24(x0)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00802e23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sw   x8, 28(x0)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01c02083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lw   x1, 28(x0)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02801023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104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sh   x8, 32(x0)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02002083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108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lw   x1, 32(x0)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02800223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10C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sb   x8, 36(x0)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02402083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110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lw   x1, 36(x0)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69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01a01083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114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lh   x1, 26(x0)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01a05083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118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lhu  x1, 26(x0)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01b00083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11C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lb   x1, 27(x0)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01b04083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120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lbu  x1, 27(x0)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ffff0097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124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auipc x1, 0xffff0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000000e7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128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jalr x1,0(x0)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　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349" name="Google Shape;349;p59"/>
          <p:cNvSpPr txBox="1"/>
          <p:nvPr>
            <p:ph type="title"/>
          </p:nvPr>
        </p:nvSpPr>
        <p:spPr>
          <a:xfrm>
            <a:off x="311700" y="445025"/>
            <a:ext cx="595500" cy="16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bril Fatface"/>
                <a:ea typeface="Abril Fatface"/>
                <a:cs typeface="Abril Fatface"/>
                <a:sym typeface="Abril Fatface"/>
              </a:rPr>
              <a:t>ROM</a:t>
            </a:r>
            <a:endParaRPr>
              <a:latin typeface="Abril Fatface"/>
              <a:ea typeface="Abril Fatface"/>
              <a:cs typeface="Abril Fatface"/>
              <a:sym typeface="Abril Fatface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4" name="Google Shape;354;p60"/>
          <p:cNvGraphicFramePr/>
          <p:nvPr/>
        </p:nvGraphicFramePr>
        <p:xfrm>
          <a:off x="1246300" y="72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{9D297316-09AC-4C19-9CD1-320855B5A358}</a:tableStyleId>
              </a:tblPr>
              <a:tblGrid>
                <a:gridCol w="1072350"/>
                <a:gridCol w="1606575"/>
                <a:gridCol w="1001950"/>
              </a:tblGrid>
              <a:tr h="28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NO.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Data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Addr.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000080BF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00000014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FFFF0000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0FFF0000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FF000F0F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F0F0F0F0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9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55" name="Google Shape;355;p60"/>
          <p:cNvGraphicFramePr/>
          <p:nvPr/>
        </p:nvGraphicFramePr>
        <p:xfrm>
          <a:off x="5367125" y="725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{9D297316-09AC-4C19-9CD1-320855B5A358}</a:tableStyleId>
              </a:tblPr>
              <a:tblGrid>
                <a:gridCol w="1072350"/>
                <a:gridCol w="1606575"/>
                <a:gridCol w="1001950"/>
              </a:tblGrid>
              <a:tr h="28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NO.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Instruction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Addr.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19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A3000000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27000000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22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79000000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23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15100000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25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26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27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29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74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78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  <a:tr h="294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31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00000000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zh-CN" sz="1300"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7C</a:t>
                      </a:r>
                      <a:endParaRPr sz="1300"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T="36000" marB="36000" marR="91425" marL="91425"/>
                </a:tc>
              </a:tr>
            </a:tbl>
          </a:graphicData>
        </a:graphic>
      </p:graphicFrame>
      <p:sp>
        <p:nvSpPr>
          <p:cNvPr id="356" name="Google Shape;356;p60"/>
          <p:cNvSpPr txBox="1"/>
          <p:nvPr>
            <p:ph type="title"/>
          </p:nvPr>
        </p:nvSpPr>
        <p:spPr>
          <a:xfrm>
            <a:off x="311700" y="445025"/>
            <a:ext cx="595500" cy="16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bril Fatface"/>
                <a:ea typeface="Abril Fatface"/>
                <a:cs typeface="Abril Fatface"/>
                <a:sym typeface="Abril Fatface"/>
              </a:rPr>
              <a:t>RAM</a:t>
            </a:r>
            <a:endParaRPr>
              <a:latin typeface="Abril Fatface"/>
              <a:ea typeface="Abril Fatface"/>
              <a:cs typeface="Abril Fatface"/>
              <a:sym typeface="Abril Fatface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Simulation (1)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62" name="Google Shape;36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800" y="1017725"/>
            <a:ext cx="6363470" cy="4125775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61"/>
          <p:cNvSpPr txBox="1"/>
          <p:nvPr/>
        </p:nvSpPr>
        <p:spPr>
          <a:xfrm>
            <a:off x="3086075" y="325750"/>
            <a:ext cx="1594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Fira Code"/>
                <a:ea typeface="Fira Code"/>
                <a:cs typeface="Fira Code"/>
                <a:sym typeface="Fira Code"/>
              </a:rPr>
              <a:t>lw x2, 4(x0)</a:t>
            </a:r>
            <a:endParaRPr sz="1200"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364" name="Google Shape;364;p61"/>
          <p:cNvCxnSpPr>
            <a:stCxn id="363" idx="2"/>
          </p:cNvCxnSpPr>
          <p:nvPr/>
        </p:nvCxnSpPr>
        <p:spPr>
          <a:xfrm>
            <a:off x="3883325" y="695050"/>
            <a:ext cx="25800" cy="7638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5" name="Google Shape;365;p61"/>
          <p:cNvSpPr txBox="1"/>
          <p:nvPr/>
        </p:nvSpPr>
        <p:spPr>
          <a:xfrm>
            <a:off x="3680000" y="0"/>
            <a:ext cx="1594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Fira Code"/>
                <a:ea typeface="Fira Code"/>
                <a:cs typeface="Fira Code"/>
                <a:sym typeface="Fira Code"/>
              </a:rPr>
              <a:t>lw x4, 8(x0)</a:t>
            </a:r>
            <a:endParaRPr sz="1200"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366" name="Google Shape;366;p61"/>
          <p:cNvCxnSpPr>
            <a:stCxn id="365" idx="2"/>
          </p:cNvCxnSpPr>
          <p:nvPr/>
        </p:nvCxnSpPr>
        <p:spPr>
          <a:xfrm>
            <a:off x="4477250" y="369300"/>
            <a:ext cx="23400" cy="10725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7" name="Google Shape;367;p61"/>
          <p:cNvSpPr txBox="1"/>
          <p:nvPr/>
        </p:nvSpPr>
        <p:spPr>
          <a:xfrm>
            <a:off x="4572000" y="291450"/>
            <a:ext cx="1594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Fira Code"/>
                <a:ea typeface="Fira Code"/>
                <a:cs typeface="Fira Code"/>
                <a:sym typeface="Fira Code"/>
              </a:rPr>
              <a:t>add x1, x2, x4</a:t>
            </a:r>
            <a:endParaRPr sz="1200"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368" name="Google Shape;368;p61"/>
          <p:cNvCxnSpPr>
            <a:stCxn id="367" idx="2"/>
          </p:cNvCxnSpPr>
          <p:nvPr/>
        </p:nvCxnSpPr>
        <p:spPr>
          <a:xfrm flipH="1">
            <a:off x="5074950" y="660750"/>
            <a:ext cx="294300" cy="8154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9" name="Google Shape;369;p61"/>
          <p:cNvSpPr txBox="1"/>
          <p:nvPr/>
        </p:nvSpPr>
        <p:spPr>
          <a:xfrm>
            <a:off x="5444500" y="597000"/>
            <a:ext cx="1594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Fira Code"/>
                <a:ea typeface="Fira Code"/>
                <a:cs typeface="Fira Code"/>
                <a:sym typeface="Fira Code"/>
              </a:rPr>
              <a:t>stall</a:t>
            </a:r>
            <a:endParaRPr sz="1200"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370" name="Google Shape;370;p61"/>
          <p:cNvCxnSpPr/>
          <p:nvPr/>
        </p:nvCxnSpPr>
        <p:spPr>
          <a:xfrm>
            <a:off x="5847400" y="847425"/>
            <a:ext cx="102000" cy="909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1" name="Google Shape;371;p61"/>
          <p:cNvSpPr txBox="1"/>
          <p:nvPr/>
        </p:nvSpPr>
        <p:spPr>
          <a:xfrm>
            <a:off x="4850550" y="4487575"/>
            <a:ext cx="1037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x2 forwarding</a:t>
            </a:r>
            <a:endParaRPr sz="1100">
              <a:solidFill>
                <a:srgbClr val="FF99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72" name="Google Shape;372;p61"/>
          <p:cNvSpPr txBox="1"/>
          <p:nvPr/>
        </p:nvSpPr>
        <p:spPr>
          <a:xfrm>
            <a:off x="5361700" y="4841575"/>
            <a:ext cx="1073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x1 </a:t>
            </a:r>
            <a:r>
              <a:rPr lang="zh-CN" sz="1100">
                <a:solidFill>
                  <a:srgbClr val="FF9900"/>
                </a:solidFill>
                <a:latin typeface="Avenir"/>
                <a:ea typeface="Avenir"/>
                <a:cs typeface="Avenir"/>
                <a:sym typeface="Avenir"/>
              </a:rPr>
              <a:t>forwarding</a:t>
            </a:r>
            <a:endParaRPr sz="1100">
              <a:solidFill>
                <a:srgbClr val="FF99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RV32I Instructions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1" name="Google Shape;81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Simulation (2)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78" name="Google Shape;378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100" y="983950"/>
            <a:ext cx="7664172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Simulation (3)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84" name="Google Shape;384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225" y="947375"/>
            <a:ext cx="7463376" cy="414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Simulation (4)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90" name="Google Shape;39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225" y="944025"/>
            <a:ext cx="5648075" cy="4097699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64"/>
          <p:cNvSpPr txBox="1"/>
          <p:nvPr/>
        </p:nvSpPr>
        <p:spPr>
          <a:xfrm>
            <a:off x="3000350" y="197175"/>
            <a:ext cx="1851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Fira Code"/>
                <a:ea typeface="Fira Code"/>
                <a:cs typeface="Fira Code"/>
                <a:sym typeface="Fira Code"/>
              </a:rPr>
              <a:t>beq x4, x4, label0</a:t>
            </a:r>
            <a:endParaRPr sz="1200"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392" name="Google Shape;392;p64"/>
          <p:cNvCxnSpPr>
            <a:stCxn id="391" idx="2"/>
          </p:cNvCxnSpPr>
          <p:nvPr/>
        </p:nvCxnSpPr>
        <p:spPr>
          <a:xfrm>
            <a:off x="3926150" y="566475"/>
            <a:ext cx="471600" cy="8994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3" name="Google Shape;393;p64"/>
          <p:cNvCxnSpPr/>
          <p:nvPr/>
        </p:nvCxnSpPr>
        <p:spPr>
          <a:xfrm>
            <a:off x="4894900" y="814325"/>
            <a:ext cx="42900" cy="5832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4" name="Google Shape;394;p64"/>
          <p:cNvSpPr txBox="1"/>
          <p:nvPr/>
        </p:nvSpPr>
        <p:spPr>
          <a:xfrm>
            <a:off x="4097650" y="445025"/>
            <a:ext cx="145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Avenir"/>
                <a:ea typeface="Avenir"/>
                <a:cs typeface="Avenir"/>
                <a:sym typeface="Avenir"/>
              </a:rPr>
              <a:t>predict-not-taken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395" name="Google Shape;395;p64"/>
          <p:cNvCxnSpPr>
            <a:stCxn id="396" idx="2"/>
          </p:cNvCxnSpPr>
          <p:nvPr/>
        </p:nvCxnSpPr>
        <p:spPr>
          <a:xfrm flipH="1">
            <a:off x="5494850" y="495225"/>
            <a:ext cx="439200" cy="7821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6" name="Google Shape;396;p64"/>
          <p:cNvSpPr txBox="1"/>
          <p:nvPr/>
        </p:nvSpPr>
        <p:spPr>
          <a:xfrm>
            <a:off x="4851950" y="125925"/>
            <a:ext cx="2164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Avenir"/>
                <a:ea typeface="Avenir"/>
                <a:cs typeface="Avenir"/>
                <a:sym typeface="Avenir"/>
              </a:rPr>
              <a:t>jump to label0 &amp; flush IF/ID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Simulation (5)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02" name="Google Shape;40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200" y="1017725"/>
            <a:ext cx="7470002" cy="40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Simulation (6)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08" name="Google Shape;40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0725" y="1051925"/>
            <a:ext cx="616078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Simulation (7)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414" name="Google Shape;41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175" y="945300"/>
            <a:ext cx="6728823" cy="412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399" y="838250"/>
            <a:ext cx="4634726" cy="34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68"/>
          <p:cNvSpPr txBox="1"/>
          <p:nvPr/>
        </p:nvSpPr>
        <p:spPr>
          <a:xfrm>
            <a:off x="5156600" y="1452725"/>
            <a:ext cx="37692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zh-CN" sz="2000">
                <a:latin typeface="Avenir"/>
                <a:ea typeface="Avenir"/>
                <a:cs typeface="Avenir"/>
                <a:sym typeface="Avenir"/>
              </a:rPr>
              <a:t>Single Step Debug: 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○"/>
            </a:pPr>
            <a:r>
              <a:rPr lang="zh-CN" sz="2000">
                <a:latin typeface="Avenir"/>
                <a:ea typeface="Avenir"/>
                <a:cs typeface="Avenir"/>
                <a:sym typeface="Avenir"/>
              </a:rPr>
              <a:t>SW[0] = 1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○"/>
            </a:pPr>
            <a:r>
              <a:rPr lang="zh-CN" sz="2000">
                <a:latin typeface="Avenir"/>
                <a:ea typeface="Avenir"/>
                <a:cs typeface="Avenir"/>
                <a:sym typeface="Avenir"/>
              </a:rPr>
              <a:t>Press BTNX4Y0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●"/>
            </a:pPr>
            <a:r>
              <a:rPr lang="zh-CN" sz="2000">
                <a:latin typeface="Avenir"/>
                <a:ea typeface="Avenir"/>
                <a:cs typeface="Avenir"/>
                <a:sym typeface="Avenir"/>
              </a:rPr>
              <a:t>Illegal Instruction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Avenir"/>
              <a:buChar char="○"/>
            </a:pPr>
            <a:r>
              <a:rPr lang="zh-CN" sz="2000">
                <a:latin typeface="Avenir"/>
                <a:ea typeface="Avenir"/>
                <a:cs typeface="Avenir"/>
                <a:sym typeface="Avenir"/>
              </a:rPr>
              <a:t>Complete Code2Inst.v</a:t>
            </a:r>
            <a:endParaRPr sz="20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References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26" name="Google Shape;426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22000"/>
              </a:lnSpc>
              <a:spcBef>
                <a:spcPts val="1800"/>
              </a:spcBef>
              <a:spcAft>
                <a:spcPts val="0"/>
              </a:spcAft>
              <a:buClr>
                <a:srgbClr val="121212"/>
              </a:buClr>
              <a:buSzPts val="1800"/>
              <a:buFont typeface="Avenir"/>
              <a:buChar char="●"/>
            </a:pPr>
            <a:r>
              <a:rPr lang="zh-CN" u="sng">
                <a:solidFill>
                  <a:schemeClr val="hlink"/>
                </a:solidFill>
                <a:latin typeface="Avenir"/>
                <a:ea typeface="Avenir"/>
                <a:cs typeface="Avenir"/>
                <a:sym typeface="Avenir"/>
                <a:hlinkClick r:id="rId3"/>
              </a:rPr>
              <a:t>https://riscv.org/wp-content/uploads/2018/05/13.15-13-50-Talk-riscv-base-isa-20180507.pdf</a:t>
            </a:r>
            <a:endParaRPr>
              <a:solidFill>
                <a:srgbClr val="12121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42900" lvl="0" marL="457200" rtl="0" algn="l">
              <a:lnSpc>
                <a:spcPct val="122000"/>
              </a:lnSpc>
              <a:spcBef>
                <a:spcPts val="0"/>
              </a:spcBef>
              <a:spcAft>
                <a:spcPts val="0"/>
              </a:spcAft>
              <a:buClr>
                <a:srgbClr val="121212"/>
              </a:buClr>
              <a:buSzPts val="1800"/>
              <a:buFont typeface="Avenir"/>
              <a:buChar char="●"/>
            </a:pPr>
            <a:r>
              <a:rPr lang="zh-CN">
                <a:solidFill>
                  <a:srgbClr val="121212"/>
                </a:solidFill>
                <a:latin typeface="Avenir"/>
                <a:ea typeface="Avenir"/>
                <a:cs typeface="Avenir"/>
                <a:sym typeface="Avenir"/>
              </a:rPr>
              <a:t>Computer Organization and Design</a:t>
            </a:r>
            <a:endParaRPr>
              <a:solidFill>
                <a:srgbClr val="121212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457200" rtl="0" algn="l">
              <a:spcBef>
                <a:spcPts val="18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RV32I Instructions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20606"/>
            <a:ext cx="9144001" cy="3080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RV32I Instructions – R-type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050" y="2254654"/>
            <a:ext cx="8679902" cy="2596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28700"/>
            <a:ext cx="8839202" cy="505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RV32I Instructions – B-type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11588"/>
            <a:ext cx="8839204" cy="15837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37700"/>
            <a:ext cx="8839201" cy="5656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Avenir"/>
                <a:ea typeface="Avenir"/>
                <a:cs typeface="Avenir"/>
                <a:sym typeface="Avenir"/>
              </a:rPr>
              <a:t>RV32I Instructions – S-type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625" y="2680950"/>
            <a:ext cx="8578674" cy="87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02552"/>
            <a:ext cx="8839200" cy="549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